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1" r:id="rId2"/>
    <p:sldId id="257" r:id="rId3"/>
    <p:sldId id="260" r:id="rId4"/>
    <p:sldId id="262" r:id="rId5"/>
    <p:sldId id="263" r:id="rId6"/>
    <p:sldId id="264" r:id="rId7"/>
    <p:sldId id="25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16"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A1956533-5239-495E-A268-51FDC9CDB391}" type="datetimeFigureOut">
              <a:rPr lang="en-US" smtClean="0"/>
              <a:pPr/>
              <a:t>8/14/2020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5475D620-A851-46F4-A998-DA0379E54468}"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956533-5239-495E-A268-51FDC9CDB391}" type="datetimeFigureOut">
              <a:rPr lang="en-US" smtClean="0"/>
              <a:pPr/>
              <a:t>8/14/2020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75D620-A851-46F4-A998-DA0379E544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956533-5239-495E-A268-51FDC9CDB391}" type="datetimeFigureOut">
              <a:rPr lang="en-US" smtClean="0"/>
              <a:pPr/>
              <a:t>8/14/2020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75D620-A851-46F4-A998-DA0379E544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956533-5239-495E-A268-51FDC9CDB391}" type="datetimeFigureOut">
              <a:rPr lang="en-US" smtClean="0"/>
              <a:pPr/>
              <a:t>8/14/2020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75D620-A851-46F4-A998-DA0379E544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1956533-5239-495E-A268-51FDC9CDB391}" type="datetimeFigureOut">
              <a:rPr lang="en-US" smtClean="0"/>
              <a:pPr/>
              <a:t>8/14/2020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75D620-A851-46F4-A998-DA0379E54468}"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956533-5239-495E-A268-51FDC9CDB391}" type="datetimeFigureOut">
              <a:rPr lang="en-US" smtClean="0"/>
              <a:pPr/>
              <a:t>8/14/2020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475D620-A851-46F4-A998-DA0379E544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1956533-5239-495E-A268-51FDC9CDB391}" type="datetimeFigureOut">
              <a:rPr lang="en-US" smtClean="0"/>
              <a:pPr/>
              <a:t>8/14/2020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475D620-A851-46F4-A998-DA0379E54468}"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1956533-5239-495E-A268-51FDC9CDB391}" type="datetimeFigureOut">
              <a:rPr lang="en-US" smtClean="0"/>
              <a:pPr/>
              <a:t>8/14/2020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475D620-A851-46F4-A998-DA0379E544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1956533-5239-495E-A268-51FDC9CDB391}" type="datetimeFigureOut">
              <a:rPr lang="en-US" smtClean="0"/>
              <a:pPr/>
              <a:t>8/14/2020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475D620-A851-46F4-A998-DA0379E544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956533-5239-495E-A268-51FDC9CDB391}" type="datetimeFigureOut">
              <a:rPr lang="en-US" smtClean="0"/>
              <a:pPr/>
              <a:t>8/14/2020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475D620-A851-46F4-A998-DA0379E544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A1956533-5239-495E-A268-51FDC9CDB391}" type="datetimeFigureOut">
              <a:rPr lang="en-US" smtClean="0"/>
              <a:pPr/>
              <a:t>8/14/2020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5475D620-A851-46F4-A998-DA0379E544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1956533-5239-495E-A268-51FDC9CDB391}" type="datetimeFigureOut">
              <a:rPr lang="en-US" smtClean="0"/>
              <a:pPr/>
              <a:t>8/14/2020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475D620-A851-46F4-A998-DA0379E5446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914400"/>
            <a:ext cx="8001000" cy="2985433"/>
          </a:xfrm>
          <a:prstGeom prst="rect">
            <a:avLst/>
          </a:prstGeom>
          <a:noFill/>
        </p:spPr>
        <p:txBody>
          <a:bodyPr wrap="square" rtlCol="0">
            <a:spAutoFit/>
          </a:bodyPr>
          <a:lstStyle/>
          <a:p>
            <a:r>
              <a:rPr lang="en-US" dirty="0" smtClean="0"/>
              <a:t> 	        </a:t>
            </a:r>
            <a:r>
              <a:rPr lang="en-US" sz="5400" b="1" u="sng" dirty="0" smtClean="0"/>
              <a:t>Growth Mindset:</a:t>
            </a:r>
          </a:p>
          <a:p>
            <a:endParaRPr lang="en-US" sz="5400" b="1" u="sng" dirty="0" smtClean="0"/>
          </a:p>
          <a:p>
            <a:r>
              <a:rPr lang="en-US" sz="4000" dirty="0" smtClean="0"/>
              <a:t>What is it and how can we instill it in our students?</a:t>
            </a:r>
            <a:endParaRPr lang="en-US" sz="4000" dirty="0"/>
          </a:p>
        </p:txBody>
      </p:sp>
      <p:pic>
        <p:nvPicPr>
          <p:cNvPr id="41986" name="Picture 2" descr="C:\Users\user\AppData\Local\Microsoft\Windows\Temporary Internet Files\Content.IE5\WLYH8S1H\Brain_In_Blue_by_SilverGryphon8[1].jpg"/>
          <p:cNvPicPr>
            <a:picLocks noChangeAspect="1" noChangeArrowheads="1"/>
          </p:cNvPicPr>
          <p:nvPr/>
        </p:nvPicPr>
        <p:blipFill>
          <a:blip r:embed="rId2" cstate="print"/>
          <a:srcRect/>
          <a:stretch>
            <a:fillRect/>
          </a:stretch>
        </p:blipFill>
        <p:spPr bwMode="auto">
          <a:xfrm>
            <a:off x="5334000" y="3429000"/>
            <a:ext cx="3194050" cy="305726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990600"/>
            <a:ext cx="7086600" cy="4770537"/>
          </a:xfrm>
          <a:prstGeom prst="rect">
            <a:avLst/>
          </a:prstGeom>
          <a:noFill/>
        </p:spPr>
        <p:txBody>
          <a:bodyPr wrap="square" rtlCol="0">
            <a:spAutoFit/>
          </a:bodyPr>
          <a:lstStyle/>
          <a:p>
            <a:r>
              <a:rPr lang="en-US" sz="4000" u="sng" dirty="0" smtClean="0"/>
              <a:t>Fixed Mindset:</a:t>
            </a:r>
          </a:p>
          <a:p>
            <a:endParaRPr lang="en-US" dirty="0" smtClean="0"/>
          </a:p>
          <a:p>
            <a:r>
              <a:rPr lang="en-US" sz="3200" dirty="0" smtClean="0"/>
              <a:t>In a fixed mindset students believe their basic abilities, their intelligence, their talents, are just fixed traits. They have a certain amount and that’s that, and then their goal becomes to look smart all the time and never look dumb. </a:t>
            </a:r>
          </a:p>
          <a:p>
            <a:endParaRPr lang="en-US" dirty="0" smtClean="0"/>
          </a:p>
          <a:p>
            <a:r>
              <a:rPr lang="en-US" dirty="0" smtClean="0"/>
              <a:t>—Carol </a:t>
            </a:r>
            <a:r>
              <a:rPr lang="en-US" dirty="0" err="1" smtClean="0"/>
              <a:t>Dweck</a:t>
            </a:r>
            <a:r>
              <a:rPr lang="en-US" dirty="0" smtClean="0"/>
              <a:t>, Stanford University</a:t>
            </a:r>
          </a:p>
          <a:p>
            <a:endParaRPr lang="en-US" u="sng" dirty="0"/>
          </a:p>
        </p:txBody>
      </p:sp>
      <p:pic>
        <p:nvPicPr>
          <p:cNvPr id="15371" name="Picture 11" descr="C:\Users\user\AppData\Local\Microsoft\Windows\Temporary Internet Files\Content.IE5\B918MTEJ\medium-padlock-closed-green-166.6-15859[1].gif"/>
          <p:cNvPicPr>
            <a:picLocks noChangeAspect="1" noChangeArrowheads="1"/>
          </p:cNvPicPr>
          <p:nvPr/>
        </p:nvPicPr>
        <p:blipFill>
          <a:blip r:embed="rId2" cstate="print"/>
          <a:srcRect/>
          <a:stretch>
            <a:fillRect/>
          </a:stretch>
        </p:blipFill>
        <p:spPr bwMode="auto">
          <a:xfrm rot="10800000" flipV="1">
            <a:off x="7086600" y="4876800"/>
            <a:ext cx="990600" cy="145288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7543800" cy="5447645"/>
          </a:xfrm>
          <a:prstGeom prst="rect">
            <a:avLst/>
          </a:prstGeom>
        </p:spPr>
        <p:txBody>
          <a:bodyPr wrap="square">
            <a:spAutoFit/>
          </a:bodyPr>
          <a:lstStyle/>
          <a:p>
            <a:endParaRPr lang="en-US" sz="2400" dirty="0" smtClean="0"/>
          </a:p>
          <a:p>
            <a:r>
              <a:rPr lang="en-US" sz="4000" u="sng" dirty="0" smtClean="0"/>
              <a:t>Growth Mindset:</a:t>
            </a:r>
          </a:p>
          <a:p>
            <a:endParaRPr lang="en-US" sz="2400" dirty="0" smtClean="0"/>
          </a:p>
          <a:p>
            <a:r>
              <a:rPr lang="en-US" sz="3200" dirty="0" smtClean="0"/>
              <a:t>In a growth mindset students understand that their talents and abilities can be developed through effort, good teaching and persistence. They don’t necessarily think everyone’s the same or anyone can be Einstein, but they believe everyone can get smarter if they work at it.</a:t>
            </a:r>
          </a:p>
          <a:p>
            <a:r>
              <a:rPr lang="en-US" dirty="0" smtClean="0"/>
              <a:t/>
            </a:r>
            <a:br>
              <a:rPr lang="en-US" dirty="0" smtClean="0"/>
            </a:br>
            <a:r>
              <a:rPr lang="en-US" dirty="0" smtClean="0"/>
              <a:t>—Carol </a:t>
            </a:r>
            <a:r>
              <a:rPr lang="en-US" dirty="0" err="1" smtClean="0"/>
              <a:t>Dweck</a:t>
            </a:r>
            <a:r>
              <a:rPr lang="en-US" dirty="0" smtClean="0"/>
              <a:t>, Stanford University </a:t>
            </a:r>
            <a:endParaRPr lang="en-US" dirty="0"/>
          </a:p>
        </p:txBody>
      </p:sp>
      <p:pic>
        <p:nvPicPr>
          <p:cNvPr id="40962" name="Picture 2" descr="C:\Users\user\AppData\Local\Microsoft\Windows\Temporary Internet Files\Content.IE5\WLYH8S1H\open_lock_clip_art_23457[1].jpg"/>
          <p:cNvPicPr>
            <a:picLocks noChangeAspect="1" noChangeArrowheads="1"/>
          </p:cNvPicPr>
          <p:nvPr/>
        </p:nvPicPr>
        <p:blipFill>
          <a:blip r:embed="rId2" cstate="print"/>
          <a:srcRect/>
          <a:stretch>
            <a:fillRect/>
          </a:stretch>
        </p:blipFill>
        <p:spPr bwMode="auto">
          <a:xfrm>
            <a:off x="7239000" y="5029200"/>
            <a:ext cx="1328057" cy="1549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9448800" cy="6032421"/>
          </a:xfrm>
          <a:prstGeom prst="rect">
            <a:avLst/>
          </a:prstGeom>
          <a:noFill/>
        </p:spPr>
        <p:txBody>
          <a:bodyPr wrap="square" rtlCol="0">
            <a:spAutoFit/>
          </a:bodyPr>
          <a:lstStyle/>
          <a:p>
            <a:pPr algn="ctr"/>
            <a:r>
              <a:rPr lang="en-US" sz="4400" u="sng" dirty="0" smtClean="0"/>
              <a:t>Fixed  vs. Growth Mindsets</a:t>
            </a:r>
          </a:p>
          <a:p>
            <a:pPr algn="ctr"/>
            <a:r>
              <a:rPr lang="en-US" sz="3600" dirty="0" smtClean="0"/>
              <a:t>			</a:t>
            </a:r>
          </a:p>
          <a:p>
            <a:endParaRPr lang="en-US" dirty="0" smtClean="0"/>
          </a:p>
          <a:p>
            <a:endParaRPr lang="en-US" dirty="0" smtClean="0"/>
          </a:p>
          <a:p>
            <a:r>
              <a:rPr lang="en-US" dirty="0" smtClean="0">
                <a:latin typeface="Adobe Caslon Pro Bold"/>
              </a:rPr>
              <a:t>·</a:t>
            </a:r>
            <a:r>
              <a:rPr lang="en-US" dirty="0" smtClean="0"/>
              <a:t>The belief that intelligence is static, 		       </a:t>
            </a:r>
            <a:r>
              <a:rPr lang="en-US" dirty="0" smtClean="0">
                <a:latin typeface="Adobe Caslon Pro Bold"/>
              </a:rPr>
              <a:t>·</a:t>
            </a:r>
            <a:r>
              <a:rPr lang="en-US" dirty="0" smtClean="0"/>
              <a:t>The belief that  intelligence can be</a:t>
            </a:r>
          </a:p>
          <a:p>
            <a:r>
              <a:rPr lang="en-US" dirty="0" smtClean="0"/>
              <a:t>pre-determined , something you are born with,	         developed through  effort, perseverance,	</a:t>
            </a:r>
          </a:p>
          <a:p>
            <a:r>
              <a:rPr lang="en-US" dirty="0" smtClean="0"/>
              <a:t> cannot be </a:t>
            </a:r>
            <a:r>
              <a:rPr lang="en-US" dirty="0" smtClean="0"/>
              <a:t>changed.</a:t>
            </a:r>
            <a:r>
              <a:rPr lang="en-US" dirty="0" smtClean="0"/>
              <a:t>			        and </a:t>
            </a:r>
            <a:r>
              <a:rPr lang="en-US" dirty="0" smtClean="0"/>
              <a:t>motivation.</a:t>
            </a:r>
            <a:endParaRPr lang="en-US" dirty="0" smtClean="0"/>
          </a:p>
          <a:p>
            <a:endParaRPr lang="en-US" dirty="0" smtClean="0"/>
          </a:p>
          <a:p>
            <a:r>
              <a:rPr lang="en-US" dirty="0" smtClean="0">
                <a:latin typeface="Adobe Caslon Pro Bold"/>
              </a:rPr>
              <a:t>·</a:t>
            </a:r>
            <a:r>
              <a:rPr lang="en-US" dirty="0" smtClean="0"/>
              <a:t>A tendency  to avoid challenges out of fear of	       </a:t>
            </a:r>
            <a:r>
              <a:rPr lang="en-US" dirty="0" smtClean="0">
                <a:latin typeface="Adobe Caslon Pro Bold"/>
              </a:rPr>
              <a:t>·</a:t>
            </a:r>
            <a:r>
              <a:rPr lang="en-US" dirty="0" smtClean="0"/>
              <a:t>Challenges are embraced and seen as an</a:t>
            </a:r>
          </a:p>
          <a:p>
            <a:r>
              <a:rPr lang="en-US" dirty="0" smtClean="0"/>
              <a:t>   not appearing  </a:t>
            </a:r>
            <a:r>
              <a:rPr lang="en-US" dirty="0" smtClean="0"/>
              <a:t>smart. </a:t>
            </a:r>
            <a:r>
              <a:rPr lang="en-US" dirty="0" smtClean="0"/>
              <a:t>			         opportunity to learn and  “grow your brain</a:t>
            </a:r>
            <a:r>
              <a:rPr lang="en-US" dirty="0" smtClean="0"/>
              <a:t>”.</a:t>
            </a:r>
            <a:endParaRPr lang="en-US" dirty="0" smtClean="0"/>
          </a:p>
          <a:p>
            <a:endParaRPr lang="en-US" dirty="0" smtClean="0"/>
          </a:p>
          <a:p>
            <a:r>
              <a:rPr lang="en-US" dirty="0" smtClean="0">
                <a:latin typeface="Adobe Caslon Pro Bold"/>
              </a:rPr>
              <a:t>·</a:t>
            </a:r>
            <a:r>
              <a:rPr lang="en-US" dirty="0" smtClean="0"/>
              <a:t>A tendency to give up easily when an obstacle 	        </a:t>
            </a:r>
            <a:r>
              <a:rPr lang="en-US" dirty="0" smtClean="0">
                <a:latin typeface="Adobe Caslon Pro Bold"/>
              </a:rPr>
              <a:t>·</a:t>
            </a:r>
            <a:r>
              <a:rPr lang="en-US" dirty="0" smtClean="0"/>
              <a:t>Perseveres when faced with a </a:t>
            </a:r>
            <a:r>
              <a:rPr lang="en-US" dirty="0" smtClean="0"/>
              <a:t>setback.</a:t>
            </a:r>
            <a:endParaRPr lang="en-US" dirty="0" smtClean="0"/>
          </a:p>
          <a:p>
            <a:r>
              <a:rPr lang="en-US" dirty="0" smtClean="0"/>
              <a:t>   presents </a:t>
            </a:r>
            <a:r>
              <a:rPr lang="en-US" dirty="0" smtClean="0"/>
              <a:t>itself.</a:t>
            </a:r>
            <a:endParaRPr lang="en-US" dirty="0" smtClean="0"/>
          </a:p>
          <a:p>
            <a:endParaRPr lang="en-US" dirty="0" smtClean="0">
              <a:latin typeface="Adobe Caslon Pro Bold"/>
            </a:endParaRPr>
          </a:p>
          <a:p>
            <a:r>
              <a:rPr lang="en-US" dirty="0" smtClean="0">
                <a:latin typeface="Adobe Caslon Pro Bold"/>
              </a:rPr>
              <a:t>·</a:t>
            </a:r>
            <a:r>
              <a:rPr lang="en-US" dirty="0" smtClean="0"/>
              <a:t>Useful, negative criticism is ignored and	        </a:t>
            </a:r>
            <a:r>
              <a:rPr lang="en-US" dirty="0" smtClean="0">
                <a:latin typeface="Adobe Caslon Pro Bold"/>
              </a:rPr>
              <a:t>·</a:t>
            </a:r>
            <a:r>
              <a:rPr lang="en-US" dirty="0" smtClean="0"/>
              <a:t>Learns from criticism and  finds lessons </a:t>
            </a:r>
          </a:p>
          <a:p>
            <a:r>
              <a:rPr lang="en-US" dirty="0" smtClean="0"/>
              <a:t>  feels threatened by the success of </a:t>
            </a:r>
            <a:r>
              <a:rPr lang="en-US" dirty="0" smtClean="0"/>
              <a:t>others. </a:t>
            </a:r>
            <a:r>
              <a:rPr lang="en-US" dirty="0" smtClean="0"/>
              <a:t>	           and inspiration in the success of </a:t>
            </a:r>
            <a:r>
              <a:rPr lang="en-US" dirty="0" smtClean="0"/>
              <a:t>others.</a:t>
            </a:r>
            <a:endParaRPr lang="en-US" dirty="0" smtClean="0"/>
          </a:p>
          <a:p>
            <a:endParaRPr lang="en-US" dirty="0" smtClean="0"/>
          </a:p>
          <a:p>
            <a:r>
              <a:rPr lang="en-US" dirty="0" smtClean="0">
                <a:latin typeface="Adobe Caslon Pro Bold"/>
              </a:rPr>
              <a:t>·</a:t>
            </a:r>
            <a:r>
              <a:rPr lang="en-US" dirty="0" smtClean="0"/>
              <a:t>Only kids who are not smart have to try hard	        </a:t>
            </a:r>
            <a:r>
              <a:rPr lang="en-US" dirty="0" smtClean="0">
                <a:latin typeface="Adobe Caslon Pro Bold"/>
              </a:rPr>
              <a:t>·</a:t>
            </a:r>
            <a:r>
              <a:rPr lang="en-US" dirty="0" smtClean="0"/>
              <a:t>Understands that effort is how we get</a:t>
            </a:r>
          </a:p>
          <a:p>
            <a:r>
              <a:rPr lang="en-US" dirty="0" smtClean="0"/>
              <a:t>  and if I have to try hard, then I must not be </a:t>
            </a:r>
            <a:r>
              <a:rPr lang="en-US" dirty="0" smtClean="0"/>
              <a:t>smart.         </a:t>
            </a:r>
            <a:r>
              <a:rPr lang="en-US" dirty="0" smtClean="0"/>
              <a:t>s</a:t>
            </a:r>
            <a:r>
              <a:rPr lang="en-US" dirty="0" smtClean="0"/>
              <a:t>marter.</a:t>
            </a:r>
            <a:endParaRPr lang="en-US" dirty="0"/>
          </a:p>
        </p:txBody>
      </p:sp>
      <p:pic>
        <p:nvPicPr>
          <p:cNvPr id="4" name="Picture 11" descr="C:\Users\user\AppData\Local\Microsoft\Windows\Temporary Internet Files\Content.IE5\B918MTEJ\medium-padlock-closed-green-166.6-15859[1].gif"/>
          <p:cNvPicPr>
            <a:picLocks noChangeAspect="1" noChangeArrowheads="1"/>
          </p:cNvPicPr>
          <p:nvPr/>
        </p:nvPicPr>
        <p:blipFill>
          <a:blip r:embed="rId2" cstate="print"/>
          <a:srcRect/>
          <a:stretch>
            <a:fillRect/>
          </a:stretch>
        </p:blipFill>
        <p:spPr bwMode="auto">
          <a:xfrm rot="10800000" flipV="1">
            <a:off x="1219200" y="914400"/>
            <a:ext cx="571501" cy="838201"/>
          </a:xfrm>
          <a:prstGeom prst="rect">
            <a:avLst/>
          </a:prstGeom>
          <a:noFill/>
        </p:spPr>
      </p:pic>
      <p:pic>
        <p:nvPicPr>
          <p:cNvPr id="5" name="Picture 2" descr="C:\Users\user\AppData\Local\Microsoft\Windows\Temporary Internet Files\Content.IE5\WLYH8S1H\open_lock_clip_art_23457[1].jpg"/>
          <p:cNvPicPr>
            <a:picLocks noChangeAspect="1" noChangeArrowheads="1"/>
          </p:cNvPicPr>
          <p:nvPr/>
        </p:nvPicPr>
        <p:blipFill>
          <a:blip r:embed="rId3" cstate="print"/>
          <a:srcRect/>
          <a:stretch>
            <a:fillRect/>
          </a:stretch>
        </p:blipFill>
        <p:spPr bwMode="auto">
          <a:xfrm>
            <a:off x="6074228" y="990600"/>
            <a:ext cx="631372" cy="736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8839200" cy="4678204"/>
          </a:xfrm>
          <a:prstGeom prst="rect">
            <a:avLst/>
          </a:prstGeom>
        </p:spPr>
        <p:txBody>
          <a:bodyPr wrap="square">
            <a:spAutoFit/>
          </a:bodyPr>
          <a:lstStyle/>
          <a:p>
            <a:pPr algn="ctr"/>
            <a:r>
              <a:rPr lang="en-US" sz="4400" u="sng" dirty="0" smtClean="0"/>
              <a:t>Potential Outcomes of</a:t>
            </a:r>
          </a:p>
          <a:p>
            <a:pPr algn="ctr"/>
            <a:r>
              <a:rPr lang="en-US" sz="4400" u="sng" dirty="0" smtClean="0"/>
              <a:t>Fixed  vs. Growth Mindsets</a:t>
            </a:r>
          </a:p>
          <a:p>
            <a:pPr algn="ctr"/>
            <a:endParaRPr lang="en-US" sz="4400" u="sng" dirty="0" smtClean="0"/>
          </a:p>
          <a:p>
            <a:endParaRPr lang="en-US" u="sng" dirty="0" smtClean="0"/>
          </a:p>
          <a:p>
            <a:endParaRPr lang="en-US" u="sng" dirty="0" smtClean="0"/>
          </a:p>
          <a:p>
            <a:r>
              <a:rPr lang="en-US" dirty="0" smtClean="0"/>
              <a:t>-As </a:t>
            </a:r>
            <a:r>
              <a:rPr lang="en-US" dirty="0" smtClean="0"/>
              <a:t>a result of a Fixed Mindset, a child may	</a:t>
            </a:r>
            <a:r>
              <a:rPr lang="en-US" dirty="0" smtClean="0">
                <a:latin typeface="Adobe Caslon Pro Bold"/>
              </a:rPr>
              <a:t> </a:t>
            </a:r>
            <a:r>
              <a:rPr lang="en-US" dirty="0" smtClean="0">
                <a:latin typeface="Adobe Caslon Pro Bold"/>
              </a:rPr>
              <a:t>+</a:t>
            </a:r>
            <a:r>
              <a:rPr lang="en-US" dirty="0" smtClean="0"/>
              <a:t>As </a:t>
            </a:r>
            <a:r>
              <a:rPr lang="en-US" dirty="0" smtClean="0"/>
              <a:t>a result of a Growth Mindset, a child is        may plateau early and achieve less than their	   likely to reach even higher levels of	</a:t>
            </a:r>
          </a:p>
          <a:p>
            <a:r>
              <a:rPr lang="en-US" dirty="0" smtClean="0"/>
              <a:t>full </a:t>
            </a:r>
            <a:r>
              <a:rPr lang="en-US" dirty="0" smtClean="0"/>
              <a:t>potential.</a:t>
            </a:r>
            <a:r>
              <a:rPr lang="en-US" dirty="0" smtClean="0"/>
              <a:t>				   achievement and have a greater sense </a:t>
            </a:r>
            <a:r>
              <a:rPr lang="en-US" dirty="0" smtClean="0"/>
              <a:t>of</a:t>
            </a:r>
            <a:endParaRPr lang="en-US" dirty="0" smtClean="0"/>
          </a:p>
          <a:p>
            <a:r>
              <a:rPr lang="en-US" dirty="0" smtClean="0"/>
              <a:t>					   </a:t>
            </a:r>
            <a:r>
              <a:rPr lang="en-US" dirty="0" smtClean="0"/>
              <a:t>autonomy. </a:t>
            </a:r>
            <a:endParaRPr lang="en-US" dirty="0" smtClean="0"/>
          </a:p>
          <a:p>
            <a:pPr algn="ctr"/>
            <a:endParaRPr lang="en-US" sz="4400" u="sng" dirty="0" smtClean="0"/>
          </a:p>
          <a:p>
            <a:pPr algn="ctr"/>
            <a:r>
              <a:rPr lang="en-US" sz="1400" dirty="0" smtClean="0"/>
              <a:t>			</a:t>
            </a:r>
          </a:p>
        </p:txBody>
      </p:sp>
      <p:pic>
        <p:nvPicPr>
          <p:cNvPr id="3" name="Picture 11" descr="C:\Users\user\AppData\Local\Microsoft\Windows\Temporary Internet Files\Content.IE5\B918MTEJ\medium-padlock-closed-green-166.6-15859[1].gif"/>
          <p:cNvPicPr>
            <a:picLocks noChangeAspect="1" noChangeArrowheads="1"/>
          </p:cNvPicPr>
          <p:nvPr/>
        </p:nvPicPr>
        <p:blipFill>
          <a:blip r:embed="rId2" cstate="print"/>
          <a:srcRect/>
          <a:stretch>
            <a:fillRect/>
          </a:stretch>
        </p:blipFill>
        <p:spPr bwMode="auto">
          <a:xfrm rot="10800000" flipV="1">
            <a:off x="1828800" y="2286000"/>
            <a:ext cx="571501" cy="838201"/>
          </a:xfrm>
          <a:prstGeom prst="rect">
            <a:avLst/>
          </a:prstGeom>
          <a:noFill/>
        </p:spPr>
      </p:pic>
      <p:pic>
        <p:nvPicPr>
          <p:cNvPr id="4" name="Picture 2" descr="C:\Users\user\AppData\Local\Microsoft\Windows\Temporary Internet Files\Content.IE5\WLYH8S1H\open_lock_clip_art_23457[1].jpg"/>
          <p:cNvPicPr>
            <a:picLocks noChangeAspect="1" noChangeArrowheads="1"/>
          </p:cNvPicPr>
          <p:nvPr/>
        </p:nvPicPr>
        <p:blipFill>
          <a:blip r:embed="rId3" cstate="print"/>
          <a:srcRect/>
          <a:stretch>
            <a:fillRect/>
          </a:stretch>
        </p:blipFill>
        <p:spPr bwMode="auto">
          <a:xfrm>
            <a:off x="5638800" y="2286000"/>
            <a:ext cx="631372" cy="7366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9144000" cy="5816977"/>
          </a:xfrm>
          <a:prstGeom prst="rect">
            <a:avLst/>
          </a:prstGeom>
          <a:noFill/>
        </p:spPr>
        <p:txBody>
          <a:bodyPr wrap="square" rtlCol="0">
            <a:spAutoFit/>
          </a:bodyPr>
          <a:lstStyle/>
          <a:p>
            <a:pPr algn="ctr"/>
            <a:r>
              <a:rPr lang="en-US" sz="3600" u="sng" dirty="0" smtClean="0"/>
              <a:t>How can a Growth Mindset be Cultivated?</a:t>
            </a:r>
          </a:p>
          <a:p>
            <a:endParaRPr lang="en-US" dirty="0" smtClean="0">
              <a:latin typeface="Adobe Caslon Pro Bold"/>
            </a:endParaRPr>
          </a:p>
          <a:p>
            <a:r>
              <a:rPr lang="en-US" sz="2400" dirty="0" smtClean="0">
                <a:latin typeface="Adobe Caslon Pro Bold"/>
              </a:rPr>
              <a:t> </a:t>
            </a:r>
            <a:r>
              <a:rPr lang="en-US" sz="2400" dirty="0" smtClean="0"/>
              <a:t>Praise </a:t>
            </a:r>
            <a:r>
              <a:rPr lang="en-US" sz="2400" dirty="0" smtClean="0"/>
              <a:t>a child’s </a:t>
            </a:r>
            <a:r>
              <a:rPr lang="en-US" sz="2400" b="1" dirty="0" smtClean="0"/>
              <a:t>effort</a:t>
            </a:r>
            <a:r>
              <a:rPr lang="en-US" sz="2400" dirty="0" smtClean="0"/>
              <a:t> not their ability </a:t>
            </a:r>
          </a:p>
          <a:p>
            <a:endParaRPr lang="en-US" sz="2000" dirty="0" smtClean="0"/>
          </a:p>
          <a:p>
            <a:r>
              <a:rPr lang="en-US" sz="2000" dirty="0" smtClean="0"/>
              <a:t>		</a:t>
            </a:r>
            <a:r>
              <a:rPr lang="en-US" sz="2000" b="1" u="sng" dirty="0" smtClean="0"/>
              <a:t>Say </a:t>
            </a:r>
            <a:r>
              <a:rPr lang="en-US" sz="2000" b="1" dirty="0" smtClean="0"/>
              <a:t>				      </a:t>
            </a:r>
            <a:r>
              <a:rPr lang="en-US" sz="2000" b="1" u="sng" dirty="0" smtClean="0"/>
              <a:t>Don’t </a:t>
            </a:r>
            <a:r>
              <a:rPr lang="en-US" sz="2000" b="1" u="sng" dirty="0" smtClean="0"/>
              <a:t>Say                   </a:t>
            </a:r>
            <a:endParaRPr lang="en-US" sz="2000" b="1" u="sng" dirty="0" smtClean="0"/>
          </a:p>
          <a:p>
            <a:endParaRPr lang="en-US" sz="2000" b="1" u="sng" dirty="0" smtClean="0"/>
          </a:p>
          <a:p>
            <a:r>
              <a:rPr lang="en-US" dirty="0" smtClean="0"/>
              <a:t> “Wow!  You must have worked really hard on that!”	“You are so smart!”</a:t>
            </a:r>
          </a:p>
          <a:p>
            <a:r>
              <a:rPr lang="en-US" dirty="0" smtClean="0"/>
              <a:t>“You work so hard and it shows!”			“You are really athletic!”</a:t>
            </a:r>
          </a:p>
          <a:p>
            <a:r>
              <a:rPr lang="en-US" dirty="0" smtClean="0"/>
              <a:t>“I love the way you embrace a challenge!”                                  “I was never good at math, you’re</a:t>
            </a:r>
          </a:p>
          <a:p>
            <a:r>
              <a:rPr lang="en-US" dirty="0" smtClean="0"/>
              <a:t> 						  just like me.”</a:t>
            </a:r>
          </a:p>
          <a:p>
            <a:endParaRPr lang="en-US" dirty="0" smtClean="0"/>
          </a:p>
          <a:p>
            <a:r>
              <a:rPr lang="en-US" dirty="0" smtClean="0">
                <a:latin typeface="Adobe Caslon Pro Bold"/>
              </a:rPr>
              <a:t>·</a:t>
            </a:r>
            <a:r>
              <a:rPr lang="en-US" sz="2400" dirty="0" smtClean="0"/>
              <a:t>Educate children about how the brain </a:t>
            </a:r>
            <a:r>
              <a:rPr lang="en-US" sz="2400" dirty="0" smtClean="0"/>
              <a:t>works.</a:t>
            </a:r>
            <a:endParaRPr lang="en-US" sz="2400" dirty="0" smtClean="0"/>
          </a:p>
          <a:p>
            <a:endParaRPr lang="en-US" sz="2400" dirty="0" smtClean="0"/>
          </a:p>
          <a:p>
            <a:r>
              <a:rPr lang="en-US" sz="2400" dirty="0" smtClean="0">
                <a:latin typeface="Adobe Caslon Pro Bold"/>
              </a:rPr>
              <a:t>·</a:t>
            </a:r>
            <a:r>
              <a:rPr lang="en-US" sz="2400" dirty="0" smtClean="0"/>
              <a:t>Help them to understand that failure is not something to fear, but an essential part of </a:t>
            </a:r>
            <a:r>
              <a:rPr lang="en-US" sz="2400" dirty="0" smtClean="0"/>
              <a:t>learning.  </a:t>
            </a:r>
            <a:endParaRPr lang="en-US" sz="2400" dirty="0" smtClean="0"/>
          </a:p>
          <a:p>
            <a:endParaRPr lang="en-US" sz="2400" dirty="0" smtClean="0"/>
          </a:p>
          <a:p>
            <a:r>
              <a:rPr lang="en-US" sz="2400" dirty="0" smtClean="0">
                <a:latin typeface="Adobe Caslon Pro Bold"/>
              </a:rPr>
              <a:t>·</a:t>
            </a:r>
            <a:r>
              <a:rPr lang="en-US" sz="2400" dirty="0" smtClean="0"/>
              <a:t>Emphasize that  Effort </a:t>
            </a:r>
            <a:r>
              <a:rPr lang="en-US" sz="2400" dirty="0" smtClean="0"/>
              <a:t>+ </a:t>
            </a:r>
            <a:r>
              <a:rPr lang="en-US" sz="2400" dirty="0" smtClean="0"/>
              <a:t>Motivation </a:t>
            </a:r>
            <a:r>
              <a:rPr lang="en-US" sz="2400" dirty="0" smtClean="0"/>
              <a:t>+ Persistence = </a:t>
            </a:r>
            <a:r>
              <a:rPr lang="en-US" sz="2400" dirty="0" smtClean="0"/>
              <a:t>SUCCESS!</a:t>
            </a:r>
            <a:endParaRPr lang="en-US" sz="2400" dirty="0"/>
          </a:p>
        </p:txBody>
      </p:sp>
      <p:sp>
        <p:nvSpPr>
          <p:cNvPr id="3" name="5-Point Star 2"/>
          <p:cNvSpPr/>
          <p:nvPr/>
        </p:nvSpPr>
        <p:spPr>
          <a:xfrm>
            <a:off x="-1143000" y="1905000"/>
            <a:ext cx="533400" cy="6096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pic>
        <p:nvPicPr>
          <p:cNvPr id="4" name="Picture 2" descr="C:\Users\user\AppData\Local\Microsoft\Windows\Temporary Internet Files\Content.IE5\WLYH8S1H\open_lock_clip_art_23457[1].jpg"/>
          <p:cNvPicPr>
            <a:picLocks noChangeAspect="1" noChangeArrowheads="1"/>
          </p:cNvPicPr>
          <p:nvPr/>
        </p:nvPicPr>
        <p:blipFill>
          <a:blip r:embed="rId2" cstate="print"/>
          <a:srcRect/>
          <a:stretch>
            <a:fillRect/>
          </a:stretch>
        </p:blipFill>
        <p:spPr bwMode="auto">
          <a:xfrm>
            <a:off x="1143000" y="1676400"/>
            <a:ext cx="402772" cy="469900"/>
          </a:xfrm>
          <a:prstGeom prst="rect">
            <a:avLst/>
          </a:prstGeom>
          <a:solidFill>
            <a:schemeClr val="bg2"/>
          </a:solidFill>
        </p:spPr>
      </p:pic>
      <p:pic>
        <p:nvPicPr>
          <p:cNvPr id="5" name="Picture 11" descr="C:\Users\user\AppData\Local\Microsoft\Windows\Temporary Internet Files\Content.IE5\B918MTEJ\medium-padlock-closed-green-166.6-15859[1].gif"/>
          <p:cNvPicPr>
            <a:picLocks noChangeAspect="1" noChangeArrowheads="1"/>
          </p:cNvPicPr>
          <p:nvPr/>
        </p:nvPicPr>
        <p:blipFill>
          <a:blip r:embed="rId3" cstate="print"/>
          <a:srcRect/>
          <a:stretch>
            <a:fillRect/>
          </a:stretch>
        </p:blipFill>
        <p:spPr bwMode="auto">
          <a:xfrm rot="10800000" flipV="1">
            <a:off x="7315200" y="1600200"/>
            <a:ext cx="363683" cy="533401"/>
          </a:xfrm>
          <a:prstGeom prst="rect">
            <a:avLst/>
          </a:prstGeom>
          <a:noFill/>
        </p:spPr>
      </p:pic>
      <p:pic>
        <p:nvPicPr>
          <p:cNvPr id="2050" name="Picture 2" descr="C:\Users\Mary\AppData\Local\Microsoft\Windows\INetCache\IE\0SA50C5E\check-37583_960_720[1].png"/>
          <p:cNvPicPr>
            <a:picLocks noChangeAspect="1" noChangeArrowheads="1"/>
          </p:cNvPicPr>
          <p:nvPr/>
        </p:nvPicPr>
        <p:blipFill>
          <a:blip r:embed="rId4" cstate="print"/>
          <a:srcRect/>
          <a:stretch>
            <a:fillRect/>
          </a:stretch>
        </p:blipFill>
        <p:spPr bwMode="auto">
          <a:xfrm>
            <a:off x="2590800" y="1600200"/>
            <a:ext cx="608753" cy="609600"/>
          </a:xfrm>
          <a:prstGeom prst="rect">
            <a:avLst/>
          </a:prstGeom>
          <a:noFill/>
        </p:spPr>
      </p:pic>
      <p:pic>
        <p:nvPicPr>
          <p:cNvPr id="2051" name="Picture 3" descr="C:\Users\Mary\AppData\Local\Microsoft\Windows\INetCache\IE\ZYH2KUJI\Red-Cross-Mark-Download-PNG[1].png"/>
          <p:cNvPicPr>
            <a:picLocks noChangeAspect="1" noChangeArrowheads="1"/>
          </p:cNvPicPr>
          <p:nvPr/>
        </p:nvPicPr>
        <p:blipFill>
          <a:blip r:embed="rId5" cstate="print"/>
          <a:srcRect/>
          <a:stretch>
            <a:fillRect/>
          </a:stretch>
        </p:blipFill>
        <p:spPr bwMode="auto">
          <a:xfrm flipH="1">
            <a:off x="7848600" y="1600200"/>
            <a:ext cx="685800" cy="685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C:\Users\Mary\AppData\Local\Microsoft\Windows\INetCache\IE\59SXZ0FB\brain_tree_by_igor-morski[1].jpg"/>
          <p:cNvPicPr>
            <a:picLocks noChangeAspect="1" noChangeArrowheads="1"/>
          </p:cNvPicPr>
          <p:nvPr/>
        </p:nvPicPr>
        <p:blipFill>
          <a:blip r:embed="rId2"/>
          <a:srcRect/>
          <a:stretch>
            <a:fillRect/>
          </a:stretch>
        </p:blipFill>
        <p:spPr bwMode="auto">
          <a:xfrm>
            <a:off x="2667000" y="457201"/>
            <a:ext cx="3931920" cy="5181600"/>
          </a:xfrm>
          <a:prstGeom prst="rect">
            <a:avLst/>
          </a:prstGeom>
          <a:noFill/>
        </p:spPr>
      </p:pic>
      <p:sp>
        <p:nvSpPr>
          <p:cNvPr id="12" name="TextBox 11"/>
          <p:cNvSpPr txBox="1"/>
          <p:nvPr/>
        </p:nvSpPr>
        <p:spPr>
          <a:xfrm>
            <a:off x="2819400" y="5943600"/>
            <a:ext cx="3581400" cy="369332"/>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smtClean="0">
                <a:latin typeface="Arial Rounded MT Bold" pitchFamily="34" charset="0"/>
              </a:rPr>
              <a:t>Keep it Growing</a:t>
            </a:r>
            <a:r>
              <a:rPr lang="en-US" sz="1600" b="1" dirty="0" smtClean="0"/>
              <a:t>!</a:t>
            </a:r>
            <a:endParaRPr lang="en-US" sz="16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285</TotalTime>
  <Words>152</Words>
  <Application>Microsoft Office PowerPoint</Application>
  <PresentationFormat>On-screen Show (4:3)</PresentationFormat>
  <Paragraphs>59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Metro</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Paul</cp:lastModifiedBy>
  <cp:revision>32</cp:revision>
  <dcterms:created xsi:type="dcterms:W3CDTF">2015-07-28T23:01:17Z</dcterms:created>
  <dcterms:modified xsi:type="dcterms:W3CDTF">2020-08-14T19:37:36Z</dcterms:modified>
</cp:coreProperties>
</file>